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CE9EA-2F33-4AF7-931E-C7873BBC5C03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E71DF-A4F0-4FF0-8A40-2E8B1A64C8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2825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E71DF-A4F0-4FF0-8A40-2E8B1A64C8EC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Başlık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2" name="21 Alt Başlık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20" name="19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Oval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Dikdörtgen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Oval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Oval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Dikdörtgen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9" name="8 Akış Çizelgesi: İşlem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Akış Çizelgesi: İşlem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Pasta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Oval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Halka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Başlık Yer Tutucusu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Metin Yer Tutucusu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4" name="23 Veri Yer Tutucusu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74E8C37-2C41-4D45-BBBF-D1240997A241}" type="datetimeFigureOut">
              <a:rPr lang="tr-TR" smtClean="0"/>
              <a:pPr/>
              <a:t>08.11.2016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A34674D-3478-483A-9D4F-79C3A8FBDF9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5" name="14 Dikdörtgen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7772400" cy="2838177"/>
          </a:xfrm>
        </p:spPr>
        <p:txBody>
          <a:bodyPr>
            <a:normAutofit fontScale="90000"/>
          </a:bodyPr>
          <a:lstStyle/>
          <a:p>
            <a:r>
              <a:rPr lang="tr-TR" sz="6000" b="1" dirty="0" smtClean="0"/>
              <a:t/>
            </a:r>
            <a:br>
              <a:rPr lang="tr-TR" sz="6000" b="1" dirty="0" smtClean="0"/>
            </a:br>
            <a:r>
              <a:rPr lang="tr-TR" sz="6000" b="1" dirty="0"/>
              <a:t/>
            </a:r>
            <a:br>
              <a:rPr lang="tr-TR" sz="6000" b="1" dirty="0"/>
            </a:br>
            <a:r>
              <a:rPr lang="tr-TR" sz="6000" b="1" dirty="0" smtClean="0"/>
              <a:t>İLK OKUMA YAZMA ÖĞRETİMİNDE YÖNTEM ve TEKNİKLER</a:t>
            </a:r>
            <a:endParaRPr lang="tr-TR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tr-TR" dirty="0" smtClean="0"/>
              <a:t>Yöntem ve teknikler şu başlıklar altında incelenir.</a:t>
            </a:r>
          </a:p>
          <a:p>
            <a:pPr>
              <a:buNone/>
            </a:pPr>
            <a:r>
              <a:rPr lang="tr-TR" dirty="0" smtClean="0"/>
              <a:t> 1. Bireşime (Senteze) Dayalı Teknikler</a:t>
            </a:r>
          </a:p>
          <a:p>
            <a:pPr>
              <a:buNone/>
            </a:pPr>
            <a:r>
              <a:rPr lang="tr-TR" dirty="0"/>
              <a:t> </a:t>
            </a:r>
            <a:r>
              <a:rPr lang="tr-TR" dirty="0" smtClean="0"/>
              <a:t>   a)Harf Tekniği</a:t>
            </a:r>
          </a:p>
          <a:p>
            <a:pPr>
              <a:buNone/>
            </a:pPr>
            <a:r>
              <a:rPr lang="tr-TR" dirty="0"/>
              <a:t> </a:t>
            </a:r>
            <a:r>
              <a:rPr lang="tr-TR" dirty="0" smtClean="0"/>
              <a:t>   b)Ses Tekniği</a:t>
            </a:r>
          </a:p>
          <a:p>
            <a:pPr>
              <a:buNone/>
            </a:pPr>
            <a:r>
              <a:rPr lang="tr-TR" dirty="0" smtClean="0"/>
              <a:t>    c)Hece Tekniği</a:t>
            </a:r>
          </a:p>
          <a:p>
            <a:pPr>
              <a:buNone/>
            </a:pPr>
            <a:r>
              <a:rPr lang="tr-TR" dirty="0"/>
              <a:t> </a:t>
            </a:r>
            <a:r>
              <a:rPr lang="tr-TR" dirty="0" smtClean="0"/>
              <a:t>   d)Ses Temelli Cümle Tekniği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2. Çözümlemeye (Analize) Dayalı Teknikler</a:t>
            </a:r>
          </a:p>
          <a:p>
            <a:pPr>
              <a:buNone/>
            </a:pPr>
            <a:r>
              <a:rPr lang="tr-TR" dirty="0"/>
              <a:t> </a:t>
            </a:r>
            <a:r>
              <a:rPr lang="tr-TR" dirty="0" smtClean="0"/>
              <a:t>   a)Hikaye Tekniği</a:t>
            </a:r>
          </a:p>
          <a:p>
            <a:pPr>
              <a:buNone/>
            </a:pPr>
            <a:r>
              <a:rPr lang="tr-TR" dirty="0"/>
              <a:t> </a:t>
            </a:r>
            <a:r>
              <a:rPr lang="tr-TR" dirty="0" smtClean="0"/>
              <a:t>   b)Kelime Tekniği</a:t>
            </a:r>
          </a:p>
          <a:p>
            <a:pPr>
              <a:buNone/>
            </a:pPr>
            <a:r>
              <a:rPr lang="tr-TR" dirty="0"/>
              <a:t> </a:t>
            </a:r>
            <a:r>
              <a:rPr lang="tr-TR" dirty="0" smtClean="0"/>
              <a:t>   c)Cümle Tekniği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 smtClean="0"/>
              <a:t>3.Karma Yöntemler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r-TR" dirty="0" smtClean="0"/>
              <a:t> 1. Bireşim Yöntemi</a:t>
            </a:r>
          </a:p>
          <a:p>
            <a:endParaRPr lang="tr-TR" dirty="0"/>
          </a:p>
          <a:p>
            <a:r>
              <a:rPr lang="tr-TR" dirty="0" smtClean="0"/>
              <a:t>Bireşim bir bütünü oluşturan parçaların bir araya getirilip yeni bir bütün oluşturulması etkinliğidir.</a:t>
            </a:r>
          </a:p>
          <a:p>
            <a:r>
              <a:rPr lang="tr-TR" dirty="0" smtClean="0"/>
              <a:t>Bireşim yöntemine göre ilk okuma ve yazma öğretmeye harflerin öğretilmesiyle başlanır.</a:t>
            </a:r>
          </a:p>
          <a:p>
            <a:r>
              <a:rPr lang="tr-TR" dirty="0" smtClean="0"/>
              <a:t>Harflerden heceler, hecelerden kelimeler, kelimelerden cümleler meydana getirilir.</a:t>
            </a:r>
          </a:p>
          <a:p>
            <a:r>
              <a:rPr lang="tr-TR" dirty="0" smtClean="0"/>
              <a:t>Bu sebeple bu yönteme sentez yöntemi denir.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a)Harf Tekniği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Önce harfler öğretilir, harflerin ikişerli üçerli hecelenmesinden sonra kelimeler, kelimelerden cümleler ve cümlelerden metin oluşturularak öğretime devam edilir.</a:t>
            </a:r>
          </a:p>
          <a:p>
            <a:r>
              <a:rPr lang="tr-TR" dirty="0" smtClean="0"/>
              <a:t>Yöntemin temel ilkesi kelimeleri okumak için öncelikle kelimeyi oluşturan harflerin tanınması gerektiğidir.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b)Ses Tekniği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Her harfin bir sese karşılık geldiği fonetik yapılı dillerde tercih edilen bir tekniktir.</a:t>
            </a:r>
          </a:p>
          <a:p>
            <a:r>
              <a:rPr lang="tr-TR" dirty="0" smtClean="0"/>
              <a:t>Önce sesliler öğretilmekte, seslerin önüne veya arkasına sessizler getirilerek hecelere ulaşılmaktadır.</a:t>
            </a:r>
          </a:p>
          <a:p>
            <a:r>
              <a:rPr lang="tr-TR" dirty="0" smtClean="0"/>
              <a:t>Sessizlerin okunmasına gelindiğinde vurgulu okunmakta ve sesin kavratılmasına çalışılmaktadır.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c)Hece Tekniği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İlk okuma yazma öğretiminin hareket noktası hecelerdir.</a:t>
            </a:r>
          </a:p>
          <a:p>
            <a:r>
              <a:rPr lang="tr-TR" dirty="0" smtClean="0"/>
              <a:t>Alfabe yönteminde harflerin yerini bu teknikte heceler alır.</a:t>
            </a:r>
          </a:p>
          <a:p>
            <a:r>
              <a:rPr lang="tr-TR" dirty="0" smtClean="0"/>
              <a:t>Belirlenen heceler öğrencilere ezberletilir ve okutup yazdırılır.</a:t>
            </a:r>
          </a:p>
          <a:p>
            <a:r>
              <a:rPr lang="tr-TR" dirty="0" smtClean="0"/>
              <a:t>Yeterince heceler ezberletildikten sonra heceler yan yana getirilerek kelimeler oluşturulur.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d)Ses temelli Cümle Tekniği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İlk okuma yazma öğretimine seslerle başlatılmaktadır.</a:t>
            </a:r>
          </a:p>
          <a:p>
            <a:r>
              <a:rPr lang="tr-TR" dirty="0" smtClean="0"/>
              <a:t>Bu teknikte öğrencilere öğrencilere birkaç ses verildikten hemen sonra seslerden, hecelere, kelimelere ve cümlelere ulaşılmasıdır.</a:t>
            </a:r>
          </a:p>
          <a:p>
            <a:r>
              <a:rPr lang="tr-TR" dirty="0" smtClean="0"/>
              <a:t>Okunan her </a:t>
            </a:r>
            <a:r>
              <a:rPr lang="tr-TR" dirty="0" err="1" smtClean="0"/>
              <a:t>öge</a:t>
            </a:r>
            <a:r>
              <a:rPr lang="tr-TR" dirty="0" smtClean="0"/>
              <a:t> yazılmakta; yazılanlar da okunmaktadır.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2. Çözümleme Yöntemleri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Çözümleme bir bütünü oluşturan parçaları amaçlı ve bilinçli olarak birbirinden ayırma işlemidir.</a:t>
            </a:r>
          </a:p>
          <a:p>
            <a:r>
              <a:rPr lang="tr-TR" dirty="0" smtClean="0"/>
              <a:t>Çözümleme yöntemi </a:t>
            </a:r>
            <a:r>
              <a:rPr lang="tr-TR" dirty="0" err="1" smtClean="0"/>
              <a:t>gestalt</a:t>
            </a:r>
            <a:r>
              <a:rPr lang="tr-TR" dirty="0" smtClean="0"/>
              <a:t> psikolojisinin görüşleri üzerine kurulmuş bir yöntemdir.</a:t>
            </a:r>
          </a:p>
          <a:p>
            <a:r>
              <a:rPr lang="tr-TR" dirty="0" smtClean="0"/>
              <a:t>İlk okuma ve yazma öğretiminde çözümleme yöntemini tercih etmenin önemli bir nedeni de , gözün okuma sırasında ki hareketleri ile ilgilidir.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a) Hikaye Tekniği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İlk okuma ve yazma öğretimi etkinliklerine kısa bir metin ve hikaye ile başlanmaktadır.</a:t>
            </a:r>
          </a:p>
          <a:p>
            <a:r>
              <a:rPr lang="tr-TR" dirty="0" smtClean="0"/>
              <a:t>Önce çocukların dikkatleri çekilmekte sonra metin veya hikaye öğretmen tarafından okunmaktadır.</a:t>
            </a:r>
          </a:p>
          <a:p>
            <a:r>
              <a:rPr lang="tr-TR" dirty="0" smtClean="0"/>
              <a:t>Okuma işlemi öğrencilerin hikayeyi öğrenmelerine kadar tekrarlanmaktadır.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b) Kelime Tekniği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Okuma yazma öğretimine önce öğrenciler için anlamlı kelimelerle başlanmaktadır.</a:t>
            </a:r>
          </a:p>
          <a:p>
            <a:r>
              <a:rPr lang="tr-TR" dirty="0" smtClean="0"/>
              <a:t>Öğretilmeye çalışılan her yeni kelime cümlecik veya cümleler içinde tekrar edilmektedir.</a:t>
            </a:r>
          </a:p>
          <a:p>
            <a:r>
              <a:rPr lang="tr-TR" dirty="0" smtClean="0"/>
              <a:t>Kelimelerin seçiminde dilde bulunan bütün seslerin mevcut olmasına dikkat edilmelidir.</a:t>
            </a:r>
          </a:p>
          <a:p>
            <a:r>
              <a:rPr lang="tr-TR" dirty="0" smtClean="0"/>
              <a:t>Kelime tekniği çözümleme yöntemlerinde ‘kelime </a:t>
            </a:r>
            <a:r>
              <a:rPr lang="tr-TR" dirty="0" err="1" smtClean="0"/>
              <a:t>tanıma’aşamasında</a:t>
            </a:r>
            <a:r>
              <a:rPr lang="tr-TR" dirty="0" smtClean="0"/>
              <a:t> kullanılmaktadır.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c)Cümle Tekniği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Cümle çözümleme tekniği ilk okuma yazma öğretiminde bütünden parçaya doğru hareket edilmektedir.</a:t>
            </a:r>
          </a:p>
          <a:p>
            <a:r>
              <a:rPr lang="tr-TR" dirty="0" smtClean="0"/>
              <a:t>Cümle çözümleme tekniğinde aşamalar dönemlere ayrılmıştır.</a:t>
            </a: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tr-TR" dirty="0" smtClean="0"/>
              <a:t>Hazırlık Dönemi</a:t>
            </a:r>
          </a:p>
          <a:p>
            <a:r>
              <a:rPr lang="tr-TR" dirty="0" smtClean="0"/>
              <a:t>Cümle Dönemi</a:t>
            </a:r>
          </a:p>
          <a:p>
            <a:r>
              <a:rPr lang="tr-TR" dirty="0" smtClean="0"/>
              <a:t>Kelime Dönemi</a:t>
            </a:r>
          </a:p>
          <a:p>
            <a:r>
              <a:rPr lang="tr-TR" dirty="0" smtClean="0"/>
              <a:t>Hece Dönemi</a:t>
            </a:r>
          </a:p>
          <a:p>
            <a:r>
              <a:rPr lang="tr-TR" dirty="0" smtClean="0"/>
              <a:t>Harf Ses Dönemi</a:t>
            </a:r>
          </a:p>
          <a:p>
            <a:r>
              <a:rPr lang="tr-TR" dirty="0" smtClean="0"/>
              <a:t>Serbest Okuma Yazma Dönemi</a:t>
            </a: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3. Karma Yöntemler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Karma yöntem çözümleme ve bireşim yöntemlerinin üstünlüklerinin birleştirilmesi ve aynı zamanda her iki yöntemin sınırlılıklarının azaltılması için geliştirilmiş bir okuma yöntemidir.</a:t>
            </a:r>
          </a:p>
          <a:p>
            <a:r>
              <a:rPr lang="tr-TR" dirty="0" smtClean="0"/>
              <a:t>Uygulamada bir yöntem yerine birkaç yöntemin veya tekniğin bir arada kullanılması ve analiz sentez stratejilerin birlikte işe koşulmasıyla öğrencilere daha kısa sürede okuma yazma becerisi </a:t>
            </a:r>
            <a:r>
              <a:rPr lang="tr-TR" smtClean="0"/>
              <a:t>kazandırılması amaçlanmaktadır.</a:t>
            </a:r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ündönümü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Gündönümü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Gündönümü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</TotalTime>
  <Words>476</Words>
  <Application>Microsoft Office PowerPoint</Application>
  <PresentationFormat>Ekran Gösterisi (4:3)</PresentationFormat>
  <Paragraphs>61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Gündönümü</vt:lpstr>
      <vt:lpstr>  İLK OKUMA YAZMA ÖĞRETİMİNDE YÖNTEM ve TEKNİKLER</vt:lpstr>
      <vt:lpstr>PowerPoint Sunusu</vt:lpstr>
      <vt:lpstr>PowerPoint Sunusu</vt:lpstr>
      <vt:lpstr>PowerPoint Sunusu</vt:lpstr>
      <vt:lpstr>a)Harf Tekniği</vt:lpstr>
      <vt:lpstr>b)Ses Tekniği</vt:lpstr>
      <vt:lpstr>c)Hece Tekniği</vt:lpstr>
      <vt:lpstr>d)Ses temelli Cümle Tekniği</vt:lpstr>
      <vt:lpstr>2. Çözümleme Yöntemleri</vt:lpstr>
      <vt:lpstr>a) Hikaye Tekniği</vt:lpstr>
      <vt:lpstr>b) Kelime Tekniği</vt:lpstr>
      <vt:lpstr>c)Cümle Tekniği</vt:lpstr>
      <vt:lpstr>PowerPoint Sunusu</vt:lpstr>
      <vt:lpstr>3. Karma Yöntemler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Emre</dc:creator>
  <cp:lastModifiedBy>pc20</cp:lastModifiedBy>
  <cp:revision>6</cp:revision>
  <dcterms:created xsi:type="dcterms:W3CDTF">2015-01-04T19:26:06Z</dcterms:created>
  <dcterms:modified xsi:type="dcterms:W3CDTF">2016-11-08T13:58:45Z</dcterms:modified>
</cp:coreProperties>
</file>